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78435"/>
  </p:normalViewPr>
  <p:slideViewPr>
    <p:cSldViewPr snapToGrid="0" snapToObjects="1">
      <p:cViewPr varScale="1">
        <p:scale>
          <a:sx n="87" d="100"/>
          <a:sy n="87" d="100"/>
        </p:scale>
        <p:origin x="20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10/2/24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a:t>
            </a:r>
            <a:r>
              <a:rPr lang="en-US" dirty="0" err="1"/>
              <a:t>GPa</a:t>
            </a:r>
            <a:r>
              <a:rPr lang="en-US" dirty="0"/>
              <a:t> one and wasn’t present in 150 </a:t>
            </a:r>
            <a:r>
              <a:rPr lang="en-US" dirty="0" err="1"/>
              <a:t>GPa</a:t>
            </a:r>
            <a:r>
              <a:rPr lang="en-US" dirty="0"/>
              <a:t>,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a:t>
            </a:r>
            <a:r>
              <a:rPr lang="en-US" dirty="0" err="1"/>
              <a:t>GPa</a:t>
            </a:r>
            <a:r>
              <a:rPr lang="en-US" dirty="0"/>
              <a:t>, which we found that it was definitely not completely melted at 260 </a:t>
            </a:r>
            <a:r>
              <a:rPr lang="en-US" dirty="0" err="1"/>
              <a:t>GPa</a:t>
            </a:r>
            <a:endParaRPr lang="en-US" dirty="0"/>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a:t>LIQUID SILICATE</a:t>
            </a:r>
            <a:endParaRPr lang="en-US" dirty="0"/>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a:t>
            </a:r>
            <a:r>
              <a:rPr lang="en-US" dirty="0" err="1"/>
              <a:t>GPa</a:t>
            </a:r>
            <a:endParaRPr lang="en-US" dirty="0"/>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a:t>
            </a:r>
            <a:r>
              <a:rPr lang="en-US" dirty="0" err="1"/>
              <a:t>GPa</a:t>
            </a:r>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a:t>
            </a:r>
            <a:r>
              <a:rPr lang="en-US" dirty="0" err="1"/>
              <a:t>GPa</a:t>
            </a:r>
            <a:r>
              <a:rPr lang="en-US" dirty="0"/>
              <a:t>,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a:t>
            </a:r>
            <a:r>
              <a:rPr lang="en-US" dirty="0" err="1"/>
              <a:t>GPa</a:t>
            </a:r>
            <a:r>
              <a:rPr lang="en-US" dirty="0"/>
              <a:t>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20866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10/2/24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10/2/24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10/2/24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10/2/24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10/2/24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10/2/24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10/2/24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10/2/24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10/2/24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10/2/24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10/2/24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10/2/24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10</a:t>
            </a:fld>
            <a:endParaRPr lang="en-US"/>
          </a:p>
        </p:txBody>
      </p:sp>
    </p:spTree>
    <p:extLst>
      <p:ext uri="{BB962C8B-B14F-4D97-AF65-F5344CB8AC3E}">
        <p14:creationId xmlns:p14="http://schemas.microsoft.com/office/powerpoint/2010/main" val="5136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2567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17659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13</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14</a:t>
            </a:fld>
            <a:endParaRPr lang="en-US"/>
          </a:p>
        </p:txBody>
      </p:sp>
    </p:spTree>
    <p:extLst>
      <p:ext uri="{BB962C8B-B14F-4D97-AF65-F5344CB8AC3E}">
        <p14:creationId xmlns:p14="http://schemas.microsoft.com/office/powerpoint/2010/main" val="374315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a:t>
            </a:r>
            <a:r>
              <a:rPr lang="en-US" dirty="0" err="1"/>
              <a:t>GPa</a:t>
            </a:r>
            <a:endParaRPr lang="en-US" dirty="0"/>
          </a:p>
          <a:p>
            <a:r>
              <a:rPr lang="en-US" dirty="0"/>
              <a:t>The experiment conducted at </a:t>
            </a:r>
            <a:r>
              <a:rPr lang="en-US" b="1" dirty="0"/>
              <a:t>260 </a:t>
            </a:r>
            <a:r>
              <a:rPr lang="en-US" b="1" dirty="0" err="1"/>
              <a:t>GPa</a:t>
            </a:r>
            <a:r>
              <a:rPr lang="en-US" b="1" dirty="0"/>
              <a:t>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21343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a:p>
            <a:endParaRPr lang="en-US" dirty="0"/>
          </a:p>
          <a:p>
            <a:r>
              <a:rPr lang="en-US" dirty="0"/>
              <a:t>Redo the alignment, measure the diffraction lines in sample view not </a:t>
            </a:r>
            <a:r>
              <a:rPr lang="en-US" dirty="0" err="1"/>
              <a:t>pinwarp</a:t>
            </a:r>
            <a:r>
              <a:rPr lang="en-US" dirty="0"/>
              <a:t> view</a:t>
            </a:r>
          </a:p>
          <a:p>
            <a:r>
              <a:rPr lang="en-US" dirty="0"/>
              <a:t>Add uncertainty</a:t>
            </a:r>
          </a:p>
          <a:p>
            <a:r>
              <a:rPr lang="en-US" dirty="0"/>
              <a:t>Look for more accurate </a:t>
            </a:r>
            <a:r>
              <a:rPr lang="en-US" dirty="0" err="1"/>
              <a:t>hugoniots</a:t>
            </a:r>
            <a:r>
              <a:rPr lang="en-US" dirty="0"/>
              <a:t> or </a:t>
            </a:r>
            <a:r>
              <a:rPr lang="en-US" dirty="0" err="1"/>
              <a:t>hugoniots</a:t>
            </a:r>
            <a:r>
              <a:rPr lang="en-US" dirty="0"/>
              <a:t> with uncertainty</a:t>
            </a:r>
          </a:p>
          <a:p>
            <a:endParaRPr lang="en-US" dirty="0"/>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9439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625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Times New Roman" panose="02020603050405020304" pitchFamily="18" charset="0"/>
                <a:cs typeface="Times New Roman" panose="02020603050405020304" pitchFamily="18" charset="0"/>
              </a:rPr>
              <a:t>Wicks, J. K., Smith, R. F., </a:t>
            </a:r>
            <a:r>
              <a:rPr lang="en-US" b="0" i="0" dirty="0" err="1">
                <a:solidFill>
                  <a:srgbClr val="212121"/>
                </a:solidFill>
                <a:effectLst/>
                <a:latin typeface="Times New Roman" panose="02020603050405020304" pitchFamily="18" charset="0"/>
                <a:cs typeface="Times New Roman" panose="02020603050405020304" pitchFamily="18" charset="0"/>
              </a:rPr>
              <a:t>Fratanduono</a:t>
            </a:r>
            <a:r>
              <a:rPr lang="en-US" b="0" i="0" dirty="0">
                <a:solidFill>
                  <a:srgbClr val="212121"/>
                </a:solidFill>
                <a:effectLst/>
                <a:latin typeface="Times New Roman" panose="02020603050405020304" pitchFamily="18" charset="0"/>
                <a:cs typeface="Times New Roman" panose="02020603050405020304" pitchFamily="18" charset="0"/>
              </a:rPr>
              <a:t>, D. E., </a:t>
            </a:r>
            <a:r>
              <a:rPr lang="en-US" b="0" i="0" dirty="0" err="1">
                <a:solidFill>
                  <a:srgbClr val="212121"/>
                </a:solidFill>
                <a:effectLst/>
                <a:latin typeface="Times New Roman" panose="02020603050405020304" pitchFamily="18" charset="0"/>
                <a:cs typeface="Times New Roman" panose="02020603050405020304" pitchFamily="18" charset="0"/>
              </a:rPr>
              <a:t>Coppari</a:t>
            </a:r>
            <a:r>
              <a:rPr lang="en-US" b="0" i="0" dirty="0">
                <a:solidFill>
                  <a:srgbClr val="212121"/>
                </a:solidFill>
                <a:effectLst/>
                <a:latin typeface="Times New Roman" panose="02020603050405020304" pitchFamily="18" charset="0"/>
                <a:cs typeface="Times New Roman" panose="02020603050405020304" pitchFamily="18" charset="0"/>
              </a:rPr>
              <a:t>, F., Kraus, R. G., Newman, M. G., </a:t>
            </a:r>
            <a:r>
              <a:rPr lang="en-US" b="0" i="0" dirty="0" err="1">
                <a:solidFill>
                  <a:srgbClr val="212121"/>
                </a:solidFill>
                <a:effectLst/>
                <a:latin typeface="Times New Roman" panose="02020603050405020304" pitchFamily="18" charset="0"/>
                <a:cs typeface="Times New Roman" panose="02020603050405020304" pitchFamily="18" charset="0"/>
              </a:rPr>
              <a:t>Rygg</a:t>
            </a:r>
            <a:r>
              <a:rPr lang="en-US" b="0" i="0" dirty="0">
                <a:solidFill>
                  <a:srgbClr val="212121"/>
                </a:solidFill>
                <a:effectLst/>
                <a:latin typeface="Times New Roman" panose="02020603050405020304" pitchFamily="18" charset="0"/>
                <a:cs typeface="Times New Roman" panose="02020603050405020304" pitchFamily="18" charset="0"/>
              </a:rPr>
              <a:t>, J. R., Eggert, J. H., &amp; Duffy, T. S. (2018). Crystal structure and equation of state of Fe-Si alloys at super-Earth core conditions. </a:t>
            </a:r>
            <a:r>
              <a:rPr lang="en-US" b="0" i="1" dirty="0">
                <a:solidFill>
                  <a:srgbClr val="212121"/>
                </a:solidFill>
                <a:effectLst/>
                <a:latin typeface="Times New Roman" panose="02020603050405020304" pitchFamily="18" charset="0"/>
                <a:cs typeface="Times New Roman" panose="02020603050405020304" pitchFamily="18" charset="0"/>
              </a:rPr>
              <a:t>Science advances</a:t>
            </a:r>
            <a:r>
              <a:rPr lang="en-US" b="0" i="0" dirty="0">
                <a:solidFill>
                  <a:srgbClr val="212121"/>
                </a:solidFill>
                <a:effectLst/>
                <a:latin typeface="Times New Roman" panose="02020603050405020304" pitchFamily="18" charset="0"/>
                <a:cs typeface="Times New Roman" panose="02020603050405020304" pitchFamily="18" charset="0"/>
              </a:rPr>
              <a:t>, </a:t>
            </a:r>
            <a:r>
              <a:rPr lang="en-US" b="0" i="1" dirty="0">
                <a:solidFill>
                  <a:srgbClr val="212121"/>
                </a:solidFill>
                <a:effectLst/>
                <a:latin typeface="Times New Roman" panose="02020603050405020304" pitchFamily="18" charset="0"/>
                <a:cs typeface="Times New Roman" panose="02020603050405020304" pitchFamily="18" charset="0"/>
              </a:rPr>
              <a:t>4</a:t>
            </a:r>
            <a:r>
              <a:rPr lang="en-US" b="0" i="0" dirty="0">
                <a:solidFill>
                  <a:srgbClr val="212121"/>
                </a:solidFill>
                <a:effectLst/>
                <a:latin typeface="Times New Roman" panose="02020603050405020304" pitchFamily="18" charset="0"/>
                <a:cs typeface="Times New Roman" panose="02020603050405020304" pitchFamily="18" charset="0"/>
              </a:rPr>
              <a:t>(4), eaao5864. https://</a:t>
            </a:r>
            <a:r>
              <a:rPr lang="en-US" b="0" i="0" dirty="0" err="1">
                <a:solidFill>
                  <a:srgbClr val="212121"/>
                </a:solidFill>
                <a:effectLst/>
                <a:latin typeface="Times New Roman" panose="02020603050405020304" pitchFamily="18" charset="0"/>
                <a:cs typeface="Times New Roman" panose="02020603050405020304" pitchFamily="18" charset="0"/>
              </a:rPr>
              <a:t>doi.org</a:t>
            </a:r>
            <a:r>
              <a:rPr lang="en-US" b="0" i="0" dirty="0">
                <a:solidFill>
                  <a:srgbClr val="212121"/>
                </a:solidFill>
                <a:effectLst/>
                <a:latin typeface="Times New Roman" panose="02020603050405020304" pitchFamily="18" charset="0"/>
                <a:cs typeface="Times New Roman" panose="02020603050405020304" pitchFamily="18" charset="0"/>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6561083"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xmlns="">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6561083" cy="4351338"/>
              </a:xfrm>
              <a:blipFill>
                <a:blip r:embed="rId3"/>
                <a:stretch>
                  <a:fillRect l="-1741" t="-2326" r="-3095"/>
                </a:stretch>
              </a:blipFill>
            </p:spPr>
            <p:txBody>
              <a:bodyPr/>
              <a:lstStyle/>
              <a:p>
                <a:r>
                  <a:rPr lang="en-US">
                    <a:noFill/>
                  </a:rPr>
                  <a:t> </a:t>
                </a:r>
              </a:p>
            </p:txBody>
          </p:sp>
        </mc:Fallback>
      </mc:AlternateContent>
      <p:pic>
        <p:nvPicPr>
          <p:cNvPr id="2050" name="Picture 2" descr="Olivine Forsterite xenoliths in basalt from Peridot Mesa, San Carlos volcanic  field, Arizona | Olivine, Basalt, Peridot">
            <a:extLst>
              <a:ext uri="{FF2B5EF4-FFF2-40B4-BE49-F238E27FC236}">
                <a16:creationId xmlns:a16="http://schemas.microsoft.com/office/drawing/2014/main" id="{CBC77190-83BC-299B-09C3-EEB4D7016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634" y="1825625"/>
            <a:ext cx="3532166" cy="29796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sp>
        <p:nvSpPr>
          <p:cNvPr id="5" name="TextBox 4">
            <a:extLst>
              <a:ext uri="{FF2B5EF4-FFF2-40B4-BE49-F238E27FC236}">
                <a16:creationId xmlns:a16="http://schemas.microsoft.com/office/drawing/2014/main" id="{A8AB67D9-02CB-2D41-8CDE-FEEA2B2DFF2A}"/>
              </a:ext>
            </a:extLst>
          </p:cNvPr>
          <p:cNvSpPr txBox="1"/>
          <p:nvPr/>
        </p:nvSpPr>
        <p:spPr>
          <a:xfrm>
            <a:off x="7922202" y="4805308"/>
            <a:ext cx="3331029" cy="369332"/>
          </a:xfrm>
          <a:prstGeom prst="rect">
            <a:avLst/>
          </a:prstGeom>
          <a:noFill/>
        </p:spPr>
        <p:txBody>
          <a:bodyPr wrap="square" rtlCol="0">
            <a:spAutoFit/>
          </a:bodyPr>
          <a:lstStyle/>
          <a:p>
            <a:pPr algn="ctr"/>
            <a:r>
              <a:rPr lang="en-US" dirty="0"/>
              <a:t>Crystal forsterite at the surface</a:t>
            </a:r>
          </a:p>
        </p:txBody>
      </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10515600" cy="4351338"/>
          </a:xfrm>
        </p:spPr>
        <p:txBody>
          <a:bodyPr>
            <a:normAutofit/>
          </a:bodyPr>
          <a:lstStyle/>
          <a:p>
            <a:r>
              <a:rPr lang="en-US" dirty="0"/>
              <a:t>Evidence supporting incongruent melting has been found in only two studies, but when it occurs is currently inconclusive</a:t>
            </a:r>
          </a:p>
          <a:p>
            <a:r>
              <a:rPr lang="en-US" dirty="0"/>
              <a:t>Sekine et al. (2016) – </a:t>
            </a:r>
            <a:r>
              <a:rPr lang="en-US" b="1" dirty="0"/>
              <a:t>271 to 285 </a:t>
            </a:r>
            <a:r>
              <a:rPr lang="en-US" b="1" dirty="0" err="1"/>
              <a:t>GPa</a:t>
            </a:r>
            <a:endParaRPr lang="en-US" b="1" dirty="0"/>
          </a:p>
          <a:p>
            <a:r>
              <a:rPr lang="en-US" dirty="0"/>
              <a:t>Root (2018) – refutes Sekine et al.</a:t>
            </a:r>
          </a:p>
          <a:p>
            <a:r>
              <a:rPr lang="en-US" dirty="0"/>
              <a:t>Newman (2018) – </a:t>
            </a:r>
            <a:r>
              <a:rPr lang="en-US" b="1" dirty="0"/>
              <a:t>150 to 195 </a:t>
            </a:r>
            <a:r>
              <a:rPr lang="en-US" b="1" dirty="0" err="1"/>
              <a:t>GPa</a:t>
            </a:r>
            <a:endParaRPr lang="en-US" b="1" dirty="0"/>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16451" y="2497891"/>
            <a:ext cx="4804247" cy="355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5550907" y="4428552"/>
            <a:ext cx="1080925" cy="1477328"/>
          </a:xfrm>
          <a:prstGeom prst="rect">
            <a:avLst/>
          </a:prstGeom>
          <a:noFill/>
        </p:spPr>
        <p:txBody>
          <a:bodyPr wrap="square" rtlCol="0">
            <a:spAutoFit/>
          </a:bodyPr>
          <a:lstStyle/>
          <a:p>
            <a:pPr algn="ctr"/>
            <a:r>
              <a:rPr lang="en-US" dirty="0"/>
              <a:t>Sekine (left)</a:t>
            </a:r>
          </a:p>
          <a:p>
            <a:pPr algn="ctr"/>
            <a:endParaRPr lang="en-US" dirty="0"/>
          </a:p>
          <a:p>
            <a:pPr algn="ctr"/>
            <a:r>
              <a:rPr lang="en-US" dirty="0"/>
              <a:t>Root (right)</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1191802" y="3811809"/>
            <a:ext cx="4174487" cy="293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252111"/>
            <a:ext cx="10515600" cy="1325563"/>
          </a:xfrm>
        </p:spPr>
        <p:txBody>
          <a:bodyPr/>
          <a:lstStyle/>
          <a:p>
            <a:r>
              <a:rPr lang="en-US" dirty="0"/>
              <a:t>Newman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48013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a:t>
              </a:r>
              <a:r>
                <a:rPr lang="en-US" dirty="0" err="1"/>
                <a:t>GPa</a:t>
              </a:r>
              <a:endParaRPr lang="en-US" dirty="0"/>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a:t>
              </a:r>
              <a:r>
                <a:rPr lang="en-US" dirty="0" err="1"/>
                <a:t>GPa</a:t>
              </a:r>
              <a:endParaRPr lang="en-US" dirty="0"/>
            </a:p>
          </p:txBody>
        </p:sp>
      </p:grpSp>
      <p:sp>
        <p:nvSpPr>
          <p:cNvPr id="9" name="TextBox 8">
            <a:extLst>
              <a:ext uri="{FF2B5EF4-FFF2-40B4-BE49-F238E27FC236}">
                <a16:creationId xmlns:a16="http://schemas.microsoft.com/office/drawing/2014/main" id="{4E42CF57-8203-E942-B440-33F5A1392225}"/>
              </a:ext>
            </a:extLst>
          </p:cNvPr>
          <p:cNvSpPr txBox="1"/>
          <p:nvPr/>
        </p:nvSpPr>
        <p:spPr>
          <a:xfrm>
            <a:off x="9874656" y="482474"/>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1325563"/>
          </a:xfrm>
        </p:spPr>
        <p:txBody>
          <a:bodyPr/>
          <a:lstStyle/>
          <a:p>
            <a:pPr algn="ctr"/>
            <a:r>
              <a:rPr lang="en-US" dirty="0"/>
              <a:t>Incongruent melting of forsterite is either happening at 150 or 260 </a:t>
            </a:r>
            <a:r>
              <a:rPr lang="en-US" dirty="0" err="1"/>
              <a:t>GPa</a:t>
            </a:r>
            <a:endParaRPr lang="en-US" dirty="0"/>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6</a:t>
            </a:fld>
            <a:endParaRPr lang="en-US"/>
          </a:p>
        </p:txBody>
      </p:sp>
      <p:sp>
        <p:nvSpPr>
          <p:cNvPr id="5" name="TextBox 4">
            <a:extLst>
              <a:ext uri="{FF2B5EF4-FFF2-40B4-BE49-F238E27FC236}">
                <a16:creationId xmlns:a16="http://schemas.microsoft.com/office/drawing/2014/main" id="{C2D8F92B-F0C0-D54E-925E-31DD45E88AAB}"/>
              </a:ext>
            </a:extLst>
          </p:cNvPr>
          <p:cNvSpPr txBox="1"/>
          <p:nvPr/>
        </p:nvSpPr>
        <p:spPr>
          <a:xfrm>
            <a:off x="4411038" y="2291138"/>
            <a:ext cx="3369924" cy="400110"/>
          </a:xfrm>
          <a:prstGeom prst="rect">
            <a:avLst/>
          </a:prstGeom>
          <a:noFill/>
        </p:spPr>
        <p:txBody>
          <a:bodyPr wrap="square" rtlCol="0">
            <a:spAutoFit/>
          </a:bodyPr>
          <a:lstStyle/>
          <a:p>
            <a:pPr algn="ctr"/>
            <a:r>
              <a:rPr lang="en-US" sz="2000" dirty="0"/>
              <a:t>Hypothesis:</a:t>
            </a:r>
          </a:p>
        </p:txBody>
      </p:sp>
    </p:spTree>
    <p:extLst>
      <p:ext uri="{BB962C8B-B14F-4D97-AF65-F5344CB8AC3E}">
        <p14:creationId xmlns:p14="http://schemas.microsoft.com/office/powerpoint/2010/main" val="179483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3829</TotalTime>
  <Words>2405</Words>
  <Application>Microsoft Macintosh PowerPoint</Application>
  <PresentationFormat>Widescreen</PresentationFormat>
  <Paragraphs>191</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Newman (2018) </vt:lpstr>
      <vt:lpstr>Incongruent melting of forsterite is either happening at 150 or 260 GPa</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19</cp:revision>
  <dcterms:created xsi:type="dcterms:W3CDTF">2024-08-07T15:20:06Z</dcterms:created>
  <dcterms:modified xsi:type="dcterms:W3CDTF">2024-10-03T00:42:09Z</dcterms:modified>
</cp:coreProperties>
</file>